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4"/>
                <c:pt idx="0">
                  <c:v>government</c:v>
                </c:pt>
                <c:pt idx="1">
                  <c:v>students</c:v>
                </c:pt>
                <c:pt idx="2">
                  <c:v>parents</c:v>
                </c:pt>
                <c:pt idx="3">
                  <c:v>teachers</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F575-4870-B0B7-AC36519AD879}"/>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CF56A-B322-44DE-A552-04360A4EDDC7}" type="datetimeFigureOut">
              <a:rPr lang="en-US" smtClean="0"/>
              <a:t>6/27/2020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D9153D-D8CB-4BCC-A5F7-0B3CF1D0EC0C}" type="slidenum">
              <a:rPr lang="en-US" smtClean="0"/>
              <a:t>‹#›</a:t>
            </a:fld>
            <a:endParaRPr lang="en-US" dirty="0"/>
          </a:p>
        </p:txBody>
      </p:sp>
    </p:spTree>
    <p:extLst>
      <p:ext uri="{BB962C8B-B14F-4D97-AF65-F5344CB8AC3E}">
        <p14:creationId xmlns:p14="http://schemas.microsoft.com/office/powerpoint/2010/main" val="201786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government is the key stakeholder in the healthcare proposal since it is the main  donor. The health policies directly impact the teachers, students, parents and workers making all these parties to be stakeholders in the improvement proposal of Jordan town. For the formulation of health proposals to be effective, all the stakeholders should cooperate and play their specific roles.</a:t>
            </a:r>
          </a:p>
        </p:txBody>
      </p:sp>
      <p:sp>
        <p:nvSpPr>
          <p:cNvPr id="4" name="Slide Number Placeholder 3"/>
          <p:cNvSpPr>
            <a:spLocks noGrp="1"/>
          </p:cNvSpPr>
          <p:nvPr>
            <p:ph type="sldNum" sz="quarter" idx="5"/>
          </p:nvPr>
        </p:nvSpPr>
        <p:spPr/>
        <p:txBody>
          <a:bodyPr/>
          <a:lstStyle/>
          <a:p>
            <a:fld id="{FCD9153D-D8CB-4BCC-A5F7-0B3CF1D0EC0C}" type="slidenum">
              <a:rPr lang="en-US" smtClean="0"/>
              <a:t>2</a:t>
            </a:fld>
            <a:endParaRPr lang="en-US" dirty="0"/>
          </a:p>
        </p:txBody>
      </p:sp>
    </p:spTree>
    <p:extLst>
      <p:ext uri="{BB962C8B-B14F-4D97-AF65-F5344CB8AC3E}">
        <p14:creationId xmlns:p14="http://schemas.microsoft.com/office/powerpoint/2010/main" val="2800592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Jordan community is found in urban set up. This aspect makes the community to have a large population. Due to the large population, all the social amenities are present making health care a major concern. Due the urban set up of the community, lifestyle is a major social concern which results to lifestyle diseases. Additionally, Jordan town is a cosmopolitan town containing all races and age groups hence proposing health changes representing all residents.</a:t>
            </a:r>
          </a:p>
        </p:txBody>
      </p:sp>
      <p:sp>
        <p:nvSpPr>
          <p:cNvPr id="4" name="Slide Number Placeholder 3"/>
          <p:cNvSpPr>
            <a:spLocks noGrp="1"/>
          </p:cNvSpPr>
          <p:nvPr>
            <p:ph type="sldNum" sz="quarter" idx="5"/>
          </p:nvPr>
        </p:nvSpPr>
        <p:spPr/>
        <p:txBody>
          <a:bodyPr/>
          <a:lstStyle/>
          <a:p>
            <a:fld id="{FCD9153D-D8CB-4BCC-A5F7-0B3CF1D0EC0C}" type="slidenum">
              <a:rPr lang="en-US" smtClean="0"/>
              <a:t>3</a:t>
            </a:fld>
            <a:endParaRPr lang="en-US" dirty="0"/>
          </a:p>
        </p:txBody>
      </p:sp>
    </p:spTree>
    <p:extLst>
      <p:ext uri="{BB962C8B-B14F-4D97-AF65-F5344CB8AC3E}">
        <p14:creationId xmlns:p14="http://schemas.microsoft.com/office/powerpoint/2010/main" val="4110966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fact that Jordan town is an urban center, use of modern technology can be easy. There are many social places in the town which include churches schools and entertainment places and which makes immunization and public education procedures as suggested in the health proposal easy to apply. Funding and presence of health workers provides for an improvement room.</a:t>
            </a:r>
          </a:p>
        </p:txBody>
      </p:sp>
      <p:sp>
        <p:nvSpPr>
          <p:cNvPr id="4" name="Slide Number Placeholder 3"/>
          <p:cNvSpPr>
            <a:spLocks noGrp="1"/>
          </p:cNvSpPr>
          <p:nvPr>
            <p:ph type="sldNum" sz="quarter" idx="5"/>
          </p:nvPr>
        </p:nvSpPr>
        <p:spPr/>
        <p:txBody>
          <a:bodyPr/>
          <a:lstStyle/>
          <a:p>
            <a:fld id="{FCD9153D-D8CB-4BCC-A5F7-0B3CF1D0EC0C}" type="slidenum">
              <a:rPr lang="en-US" smtClean="0"/>
              <a:t>4</a:t>
            </a:fld>
            <a:endParaRPr lang="en-US" dirty="0"/>
          </a:p>
        </p:txBody>
      </p:sp>
    </p:spTree>
    <p:extLst>
      <p:ext uri="{BB962C8B-B14F-4D97-AF65-F5344CB8AC3E}">
        <p14:creationId xmlns:p14="http://schemas.microsoft.com/office/powerpoint/2010/main" val="2275330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change proposal mainly focuses on the technological, immunization and public education concepts. An appropriate example of how technology is intended to be applied in Jordan town is through use of mobile clinics as well as MRI equipment's. Interest of all races is included in the health care improvement proposal where there in no marginalized group.</a:t>
            </a:r>
          </a:p>
        </p:txBody>
      </p:sp>
      <p:sp>
        <p:nvSpPr>
          <p:cNvPr id="4" name="Slide Number Placeholder 3"/>
          <p:cNvSpPr>
            <a:spLocks noGrp="1"/>
          </p:cNvSpPr>
          <p:nvPr>
            <p:ph type="sldNum" sz="quarter" idx="5"/>
          </p:nvPr>
        </p:nvSpPr>
        <p:spPr/>
        <p:txBody>
          <a:bodyPr/>
          <a:lstStyle/>
          <a:p>
            <a:fld id="{FCD9153D-D8CB-4BCC-A5F7-0B3CF1D0EC0C}" type="slidenum">
              <a:rPr lang="en-US" smtClean="0"/>
              <a:t>5</a:t>
            </a:fld>
            <a:endParaRPr lang="en-US" dirty="0"/>
          </a:p>
        </p:txBody>
      </p:sp>
    </p:spTree>
    <p:extLst>
      <p:ext uri="{BB962C8B-B14F-4D97-AF65-F5344CB8AC3E}">
        <p14:creationId xmlns:p14="http://schemas.microsoft.com/office/powerpoint/2010/main" val="2371482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Modern technology will not only have health impact but also economic impact. The economy of Jordan town will grow since less fuds will be used in the treatment process. Additionally Jordan town will be self reliance regarding the provision of improved health care services to the residents.</a:t>
            </a:r>
          </a:p>
        </p:txBody>
      </p:sp>
      <p:sp>
        <p:nvSpPr>
          <p:cNvPr id="4" name="Slide Number Placeholder 3"/>
          <p:cNvSpPr>
            <a:spLocks noGrp="1"/>
          </p:cNvSpPr>
          <p:nvPr>
            <p:ph type="sldNum" sz="quarter" idx="5"/>
          </p:nvPr>
        </p:nvSpPr>
        <p:spPr/>
        <p:txBody>
          <a:bodyPr/>
          <a:lstStyle/>
          <a:p>
            <a:fld id="{FCD9153D-D8CB-4BCC-A5F7-0B3CF1D0EC0C}" type="slidenum">
              <a:rPr lang="en-US" smtClean="0"/>
              <a:t>6</a:t>
            </a:fld>
            <a:endParaRPr lang="en-US" dirty="0"/>
          </a:p>
        </p:txBody>
      </p:sp>
    </p:spTree>
    <p:extLst>
      <p:ext uri="{BB962C8B-B14F-4D97-AF65-F5344CB8AC3E}">
        <p14:creationId xmlns:p14="http://schemas.microsoft.com/office/powerpoint/2010/main" val="2834125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significant benefit of the proposed changes to the community and stakeholders is reduction in infection and death rate. Immunization will help to reduce the rate of spread of infectious diseases among schools and other social gatherings. Moreover, use of modern technology will facilitate fast, easy and reliable treatment of patients. An appropriate example is where mobile clinics serve patients from home and also helps in building patient doctor relationship.</a:t>
            </a:r>
          </a:p>
        </p:txBody>
      </p:sp>
      <p:sp>
        <p:nvSpPr>
          <p:cNvPr id="4" name="Slide Number Placeholder 3"/>
          <p:cNvSpPr>
            <a:spLocks noGrp="1"/>
          </p:cNvSpPr>
          <p:nvPr>
            <p:ph type="sldNum" sz="quarter" idx="5"/>
          </p:nvPr>
        </p:nvSpPr>
        <p:spPr/>
        <p:txBody>
          <a:bodyPr/>
          <a:lstStyle/>
          <a:p>
            <a:fld id="{FCD9153D-D8CB-4BCC-A5F7-0B3CF1D0EC0C}" type="slidenum">
              <a:rPr lang="en-US" smtClean="0"/>
              <a:t>7</a:t>
            </a:fld>
            <a:endParaRPr lang="en-US" dirty="0"/>
          </a:p>
        </p:txBody>
      </p:sp>
    </p:spTree>
    <p:extLst>
      <p:ext uri="{BB962C8B-B14F-4D97-AF65-F5344CB8AC3E}">
        <p14:creationId xmlns:p14="http://schemas.microsoft.com/office/powerpoint/2010/main" val="2591742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implementation of health care proposal, there are several challenges which are lack of enough time, resistance from some local residents and lack of enough funding. If the proposals are not implemented within the proposed timeline in Jordan town, there will be increase in death and infection rate and increase in social problems for example pollution. Social problems will increase since the public is not aware of effects of their activities.</a:t>
            </a:r>
          </a:p>
        </p:txBody>
      </p:sp>
      <p:sp>
        <p:nvSpPr>
          <p:cNvPr id="4" name="Slide Number Placeholder 3"/>
          <p:cNvSpPr>
            <a:spLocks noGrp="1"/>
          </p:cNvSpPr>
          <p:nvPr>
            <p:ph type="sldNum" sz="quarter" idx="5"/>
          </p:nvPr>
        </p:nvSpPr>
        <p:spPr/>
        <p:txBody>
          <a:bodyPr/>
          <a:lstStyle/>
          <a:p>
            <a:fld id="{FCD9153D-D8CB-4BCC-A5F7-0B3CF1D0EC0C}" type="slidenum">
              <a:rPr lang="en-US" smtClean="0"/>
              <a:t>8</a:t>
            </a:fld>
            <a:endParaRPr lang="en-US" dirty="0"/>
          </a:p>
        </p:txBody>
      </p:sp>
    </p:spTree>
    <p:extLst>
      <p:ext uri="{BB962C8B-B14F-4D97-AF65-F5344CB8AC3E}">
        <p14:creationId xmlns:p14="http://schemas.microsoft.com/office/powerpoint/2010/main" val="3519818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care budget is the main determinant of the success of the proposed policies. The main source of funds for Jordan healthcare proposal is federal government. Improved Healthcare is among the leading sectors that receive funding from government and thus the proposed budget is $2000000. This amount will be divided to be used in payment of workers, purchasing of modern hospital equipment's and construction of other health facilities.  </a:t>
            </a:r>
          </a:p>
        </p:txBody>
      </p:sp>
      <p:sp>
        <p:nvSpPr>
          <p:cNvPr id="4" name="Slide Number Placeholder 3"/>
          <p:cNvSpPr>
            <a:spLocks noGrp="1"/>
          </p:cNvSpPr>
          <p:nvPr>
            <p:ph type="sldNum" sz="quarter" idx="5"/>
          </p:nvPr>
        </p:nvSpPr>
        <p:spPr/>
        <p:txBody>
          <a:bodyPr/>
          <a:lstStyle/>
          <a:p>
            <a:fld id="{FCD9153D-D8CB-4BCC-A5F7-0B3CF1D0EC0C}" type="slidenum">
              <a:rPr lang="en-US" smtClean="0"/>
              <a:t>9</a:t>
            </a:fld>
            <a:endParaRPr lang="en-US" dirty="0"/>
          </a:p>
        </p:txBody>
      </p:sp>
    </p:spTree>
    <p:extLst>
      <p:ext uri="{BB962C8B-B14F-4D97-AF65-F5344CB8AC3E}">
        <p14:creationId xmlns:p14="http://schemas.microsoft.com/office/powerpoint/2010/main" val="3003720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formulation of the proposed policies in Jordan town, health implication on the community will include promotion of good health. Additionally, there will be significant economic growth due to reduced infection and death rate. There will be eradication of social problems for example pollution.</a:t>
            </a:r>
          </a:p>
        </p:txBody>
      </p:sp>
      <p:sp>
        <p:nvSpPr>
          <p:cNvPr id="4" name="Slide Number Placeholder 3"/>
          <p:cNvSpPr>
            <a:spLocks noGrp="1"/>
          </p:cNvSpPr>
          <p:nvPr>
            <p:ph type="sldNum" sz="quarter" idx="5"/>
          </p:nvPr>
        </p:nvSpPr>
        <p:spPr/>
        <p:txBody>
          <a:bodyPr/>
          <a:lstStyle/>
          <a:p>
            <a:fld id="{FCD9153D-D8CB-4BCC-A5F7-0B3CF1D0EC0C}" type="slidenum">
              <a:rPr lang="en-US" smtClean="0"/>
              <a:t>10</a:t>
            </a:fld>
            <a:endParaRPr lang="en-US" dirty="0"/>
          </a:p>
        </p:txBody>
      </p:sp>
    </p:spTree>
    <p:extLst>
      <p:ext uri="{BB962C8B-B14F-4D97-AF65-F5344CB8AC3E}">
        <p14:creationId xmlns:p14="http://schemas.microsoft.com/office/powerpoint/2010/main" val="256989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effective function of the healthcare proposals, the first step in their formulation is public education. When the general public are aware of the health danger they face, it will be easy to cooperate will health offices and government authorities towards improvement of healthcare system. Since the success of the proposed policies depends on different stakeholders, proper cooperation and brainstorming will also enhance success of the policies. </a:t>
            </a:r>
            <a:r>
              <a:rPr lang="en-US" sz="1200" dirty="0">
                <a:latin typeface="Times New Roman" panose="02020603050405020304" pitchFamily="18" charset="0"/>
                <a:cs typeface="Times New Roman" panose="02020603050405020304" pitchFamily="18" charset="0"/>
              </a:rPr>
              <a:t>I would like to thank all stake holders dedicated to ensure the proposed policies are formulated</a:t>
            </a:r>
            <a:endParaRPr lang="en-US" dirty="0"/>
          </a:p>
        </p:txBody>
      </p:sp>
      <p:sp>
        <p:nvSpPr>
          <p:cNvPr id="4" name="Slide Number Placeholder 3"/>
          <p:cNvSpPr>
            <a:spLocks noGrp="1"/>
          </p:cNvSpPr>
          <p:nvPr>
            <p:ph type="sldNum" sz="quarter" idx="5"/>
          </p:nvPr>
        </p:nvSpPr>
        <p:spPr/>
        <p:txBody>
          <a:bodyPr/>
          <a:lstStyle/>
          <a:p>
            <a:fld id="{FCD9153D-D8CB-4BCC-A5F7-0B3CF1D0EC0C}" type="slidenum">
              <a:rPr lang="en-US" smtClean="0"/>
              <a:t>11</a:t>
            </a:fld>
            <a:endParaRPr lang="en-US" dirty="0"/>
          </a:p>
        </p:txBody>
      </p:sp>
    </p:spTree>
    <p:extLst>
      <p:ext uri="{BB962C8B-B14F-4D97-AF65-F5344CB8AC3E}">
        <p14:creationId xmlns:p14="http://schemas.microsoft.com/office/powerpoint/2010/main" val="941319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What should be added in my proposal to make it more effective?</a:t>
            </a:r>
          </a:p>
          <a:p>
            <a:r>
              <a:rPr lang="en-US" sz="1200" dirty="0">
                <a:latin typeface="Times New Roman" panose="02020603050405020304" pitchFamily="18" charset="0"/>
                <a:cs typeface="Times New Roman" panose="02020603050405020304" pitchFamily="18" charset="0"/>
              </a:rPr>
              <a:t>What adjustments can be included in the budget to make it more effective? What other key stakeholders can be effective and productive if included in the proposal? What is the appropriate time period for complete formulation of the proposals? What are some proposal that can be applied in other town as well to improve healthcare?</a:t>
            </a:r>
          </a:p>
          <a:p>
            <a:endParaRPr lang="en-US" dirty="0"/>
          </a:p>
        </p:txBody>
      </p:sp>
      <p:sp>
        <p:nvSpPr>
          <p:cNvPr id="4" name="Slide Number Placeholder 3"/>
          <p:cNvSpPr>
            <a:spLocks noGrp="1"/>
          </p:cNvSpPr>
          <p:nvPr>
            <p:ph type="sldNum" sz="quarter" idx="5"/>
          </p:nvPr>
        </p:nvSpPr>
        <p:spPr/>
        <p:txBody>
          <a:bodyPr/>
          <a:lstStyle/>
          <a:p>
            <a:fld id="{FCD9153D-D8CB-4BCC-A5F7-0B3CF1D0EC0C}" type="slidenum">
              <a:rPr lang="en-US" smtClean="0"/>
              <a:t>12</a:t>
            </a:fld>
            <a:endParaRPr lang="en-US" dirty="0"/>
          </a:p>
        </p:txBody>
      </p:sp>
    </p:spTree>
    <p:extLst>
      <p:ext uri="{BB962C8B-B14F-4D97-AF65-F5344CB8AC3E}">
        <p14:creationId xmlns:p14="http://schemas.microsoft.com/office/powerpoint/2010/main" val="238933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19970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361949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3015624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2011057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211132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2904443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467088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3511826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3452507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2548764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1013003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A116B1BB-0C44-4744-B4F8-BBBF822753B6}"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753295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175707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641202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269297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AAF6C4-F08B-4EC6-BEC1-5CBB7B708F9B}" type="datetimeFigureOut">
              <a:rPr lang="en-US" smtClean="0"/>
              <a:t>6/27/2020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16B1BB-0C44-4744-B4F8-BBBF822753B6}" type="slidenum">
              <a:rPr lang="en-US" smtClean="0"/>
              <a:t>‹#›</a:t>
            </a:fld>
            <a:endParaRPr lang="en-US" dirty="0"/>
          </a:p>
        </p:txBody>
      </p:sp>
    </p:spTree>
    <p:extLst>
      <p:ext uri="{BB962C8B-B14F-4D97-AF65-F5344CB8AC3E}">
        <p14:creationId xmlns:p14="http://schemas.microsoft.com/office/powerpoint/2010/main" val="1725687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8BAAF6C4-F08B-4EC6-BEC1-5CBB7B708F9B}" type="datetimeFigureOut">
              <a:rPr lang="en-US" smtClean="0"/>
              <a:t>6/27/2020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116B1BB-0C44-4744-B4F8-BBBF822753B6}" type="slidenum">
              <a:rPr lang="en-US" smtClean="0"/>
              <a:t>‹#›</a:t>
            </a:fld>
            <a:endParaRPr lang="en-US" dirty="0"/>
          </a:p>
        </p:txBody>
      </p:sp>
    </p:spTree>
    <p:extLst>
      <p:ext uri="{BB962C8B-B14F-4D97-AF65-F5344CB8AC3E}">
        <p14:creationId xmlns:p14="http://schemas.microsoft.com/office/powerpoint/2010/main" val="1825768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BAAF6C4-F08B-4EC6-BEC1-5CBB7B708F9B}" type="datetimeFigureOut">
              <a:rPr lang="en-US" smtClean="0"/>
              <a:t>6/27/2020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116B1BB-0C44-4744-B4F8-BBBF822753B6}" type="slidenum">
              <a:rPr lang="en-US" smtClean="0"/>
              <a:t>‹#›</a:t>
            </a:fld>
            <a:endParaRPr lang="en-US" dirty="0"/>
          </a:p>
        </p:txBody>
      </p:sp>
    </p:spTree>
    <p:extLst>
      <p:ext uri="{BB962C8B-B14F-4D97-AF65-F5344CB8AC3E}">
        <p14:creationId xmlns:p14="http://schemas.microsoft.com/office/powerpoint/2010/main" val="1260418691"/>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 id="214748385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405BD1-7C13-4F65-BD1E-D0C0184C100A}"/>
              </a:ext>
            </a:extLst>
          </p:cNvPr>
          <p:cNvSpPr>
            <a:spLocks noGrp="1"/>
          </p:cNvSpPr>
          <p:nvPr>
            <p:ph type="ctrTitle"/>
          </p:nvPr>
        </p:nvSpPr>
        <p:spPr/>
        <p:txBody>
          <a:bodyPr>
            <a:normAutofit/>
          </a:bodyPr>
          <a:lstStyle/>
          <a:p>
            <a:r>
              <a:rPr lang="en-US" sz="2000" dirty="0">
                <a:latin typeface="Times New Roman" panose="02020603050405020304" pitchFamily="18" charset="0"/>
                <a:cs typeface="Times New Roman" panose="02020603050405020304" pitchFamily="18" charset="0"/>
              </a:rPr>
              <a:t>IMMUNIZATION AND TECHNOLOGICAL USE PROPOSAL IN JORDAN HEALTHCARE SYSTEM</a:t>
            </a:r>
          </a:p>
        </p:txBody>
      </p:sp>
      <p:sp>
        <p:nvSpPr>
          <p:cNvPr id="3" name="Subtitle 2">
            <a:extLst>
              <a:ext uri="{FF2B5EF4-FFF2-40B4-BE49-F238E27FC236}">
                <a16:creationId xmlns:a16="http://schemas.microsoft.com/office/drawing/2014/main" xmlns="" id="{2190EB7F-BCFF-45C5-AAD9-C950241EB3A8}"/>
              </a:ext>
            </a:extLst>
          </p:cNvPr>
          <p:cNvSpPr>
            <a:spLocks noGrp="1"/>
          </p:cNvSpPr>
          <p:nvPr>
            <p:ph type="subTitle" idx="1"/>
          </p:nvPr>
        </p:nvSpPr>
        <p:spPr>
          <a:xfrm>
            <a:off x="680322" y="4394039"/>
            <a:ext cx="8035975" cy="1117687"/>
          </a:xfrm>
        </p:spPr>
        <p:txBody>
          <a:bodyPr>
            <a:normAutofit fontScale="25000" lnSpcReduction="20000"/>
          </a:bodyPr>
          <a:lstStyle/>
          <a:p>
            <a:r>
              <a:rPr lang="en-US" sz="9600" dirty="0">
                <a:latin typeface="Times New Roman" panose="02020603050405020304" pitchFamily="18" charset="0"/>
                <a:cs typeface="Times New Roman" panose="02020603050405020304" pitchFamily="18" charset="0"/>
              </a:rPr>
              <a:t>Student’s Name</a:t>
            </a:r>
          </a:p>
          <a:p>
            <a:r>
              <a:rPr lang="en-US" sz="9600" dirty="0">
                <a:latin typeface="Times New Roman" panose="02020603050405020304" pitchFamily="18" charset="0"/>
                <a:cs typeface="Times New Roman" panose="02020603050405020304" pitchFamily="18" charset="0"/>
              </a:rPr>
              <a:t>Institution</a:t>
            </a:r>
          </a:p>
          <a:p>
            <a:r>
              <a:rPr lang="en-US" sz="9600" dirty="0">
                <a:latin typeface="Times New Roman" panose="02020603050405020304" pitchFamily="18" charset="0"/>
                <a:cs typeface="Times New Roman" panose="02020603050405020304" pitchFamily="18" charset="0"/>
              </a:rPr>
              <a:t>Course Title </a:t>
            </a:r>
          </a:p>
          <a:p>
            <a:r>
              <a:rPr lang="en-US" sz="9600" dirty="0">
                <a:latin typeface="Times New Roman" panose="02020603050405020304" pitchFamily="18" charset="0"/>
                <a:cs typeface="Times New Roman" panose="02020603050405020304" pitchFamily="18" charset="0"/>
              </a:rPr>
              <a:t>Assignment title</a:t>
            </a:r>
          </a:p>
          <a:p>
            <a:r>
              <a:rPr lang="en-US" sz="9600" dirty="0">
                <a:latin typeface="Times New Roman" panose="02020603050405020304" pitchFamily="18" charset="0"/>
                <a:cs typeface="Times New Roman" panose="02020603050405020304" pitchFamily="18" charset="0"/>
              </a:rPr>
              <a:t>Date</a:t>
            </a: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2348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BC2A20-1AAB-4217-9499-17CA388AAD1C}"/>
              </a:ext>
            </a:extLst>
          </p:cNvPr>
          <p:cNvSpPr>
            <a:spLocks noGrp="1"/>
          </p:cNvSpPr>
          <p:nvPr>
            <p:ph type="title"/>
          </p:nvPr>
        </p:nvSpPr>
        <p:spPr/>
        <p:txBody>
          <a:bodyPr>
            <a:normAutofit/>
          </a:bodyPr>
          <a:lstStyle/>
          <a:p>
            <a:r>
              <a:rPr lang="en-US" sz="2000" dirty="0">
                <a:latin typeface="Times New Roman" panose="02020603050405020304" pitchFamily="18" charset="0"/>
                <a:cs typeface="Times New Roman" panose="02020603050405020304" pitchFamily="18" charset="0"/>
              </a:rPr>
              <a:t>Introduction</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graphicFrame>
        <p:nvGraphicFramePr>
          <p:cNvPr id="7" name="Content Placeholder 6">
            <a:extLst>
              <a:ext uri="{FF2B5EF4-FFF2-40B4-BE49-F238E27FC236}">
                <a16:creationId xmlns:a16="http://schemas.microsoft.com/office/drawing/2014/main" xmlns="" id="{B76C92FD-5DF0-4D9C-BD08-FF010E379A56}"/>
              </a:ext>
            </a:extLst>
          </p:cNvPr>
          <p:cNvGraphicFramePr>
            <a:graphicFrameLocks noGrp="1"/>
          </p:cNvGraphicFramePr>
          <p:nvPr>
            <p:ph idx="1"/>
            <p:extLst>
              <p:ext uri="{D42A27DB-BD31-4B8C-83A1-F6EECF244321}">
                <p14:modId xmlns:p14="http://schemas.microsoft.com/office/powerpoint/2010/main" val="1436462041"/>
              </p:ext>
            </p:extLst>
          </p:nvPr>
        </p:nvGraphicFramePr>
        <p:xfrm>
          <a:off x="8004747" y="1828801"/>
          <a:ext cx="3762531" cy="443698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xmlns="" id="{79676CC8-86D6-4E8D-A63C-D4BC38D8B344}"/>
              </a:ext>
            </a:extLst>
          </p:cNvPr>
          <p:cNvSpPr>
            <a:spLocks noGrp="1"/>
          </p:cNvSpPr>
          <p:nvPr>
            <p:ph type="body" sz="half" idx="2"/>
          </p:nvPr>
        </p:nvSpPr>
        <p:spPr>
          <a:xfrm>
            <a:off x="839788" y="2057400"/>
            <a:ext cx="7330818" cy="3811588"/>
          </a:xfrm>
        </p:spPr>
        <p:txBody>
          <a:bodyPr>
            <a:normAutofit/>
          </a:bodyPr>
          <a:lstStyle/>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Key stakeholders of my health proposal include the federal government as well as the local government.</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federal and local authorities play an important role in funding the proposal </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Since immunization process is one of the proposals, teachers are also stake holders in the project.</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Students in various school institutions play a role in ensuring effectiveness of the policies (Chen et al 2018).</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Parents and the general public play a role in the success of health proposals thus important stakeholders.</a:t>
            </a:r>
          </a:p>
        </p:txBody>
      </p:sp>
    </p:spTree>
    <p:extLst>
      <p:ext uri="{BB962C8B-B14F-4D97-AF65-F5344CB8AC3E}">
        <p14:creationId xmlns:p14="http://schemas.microsoft.com/office/powerpoint/2010/main" val="1501370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A74AA9-E4C7-48FE-AD5E-50B057AE4A47}"/>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Social determinants affecting health in Jordan community</a:t>
            </a:r>
          </a:p>
        </p:txBody>
      </p:sp>
      <p:sp>
        <p:nvSpPr>
          <p:cNvPr id="3" name="Content Placeholder 2">
            <a:extLst>
              <a:ext uri="{FF2B5EF4-FFF2-40B4-BE49-F238E27FC236}">
                <a16:creationId xmlns:a16="http://schemas.microsoft.com/office/drawing/2014/main" xmlns="" id="{6CF84AB2-F32C-4055-9D53-52AE8B9A5D73}"/>
              </a:ext>
            </a:extLst>
          </p:cNvPr>
          <p:cNvSpPr>
            <a:spLocks noGrp="1"/>
          </p:cNvSpPr>
          <p:nvPr>
            <p:ph idx="1"/>
          </p:nvPr>
        </p:nvSpPr>
        <p:spPr/>
        <p:txBody>
          <a:bodyPr>
            <a:normAutofit fontScale="85000" lnSpcReduction="20000"/>
          </a:bodyPr>
          <a:lstStyle/>
          <a:p>
            <a:r>
              <a:rPr lang="en-US" sz="2400" dirty="0">
                <a:latin typeface="Times New Roman" panose="02020603050405020304" pitchFamily="18" charset="0"/>
                <a:cs typeface="Times New Roman" panose="02020603050405020304" pitchFamily="18" charset="0"/>
              </a:rPr>
              <a:t>Large population of Jordan community is the major social determinant affecting health care system</a:t>
            </a:r>
          </a:p>
          <a:p>
            <a:r>
              <a:rPr lang="en-US" sz="2400" dirty="0">
                <a:latin typeface="Times New Roman" panose="02020603050405020304" pitchFamily="18" charset="0"/>
                <a:cs typeface="Times New Roman" panose="02020603050405020304" pitchFamily="18" charset="0"/>
              </a:rPr>
              <a:t>Large population is evident where there are several schools, churches and social halls within the same community</a:t>
            </a:r>
            <a:r>
              <a:rPr lang="en-US" dirty="0">
                <a:latin typeface="Times New Roman" panose="02020603050405020304" pitchFamily="18" charset="0"/>
                <a:cs typeface="Times New Roman" panose="02020603050405020304" pitchFamily="18" charset="0"/>
              </a:rPr>
              <a:t> (Chen et al 2018)</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The urban set up is also an appropriate example of a social determinant which makes Jordan community prone to pollution related infections</a:t>
            </a:r>
          </a:p>
          <a:p>
            <a:r>
              <a:rPr lang="en-US" sz="2400" dirty="0">
                <a:latin typeface="Times New Roman" panose="02020603050405020304" pitchFamily="18" charset="0"/>
                <a:cs typeface="Times New Roman" panose="02020603050405020304" pitchFamily="18" charset="0"/>
              </a:rPr>
              <a:t>Additionally, lack use of modern technology in Jordan community for example lack of MRI equipment also impacts the healthcare system.</a:t>
            </a:r>
          </a:p>
          <a:p>
            <a:r>
              <a:rPr lang="en-US" sz="2400" dirty="0">
                <a:latin typeface="Times New Roman" panose="02020603050405020304" pitchFamily="18" charset="0"/>
                <a:cs typeface="Times New Roman" panose="02020603050405020304" pitchFamily="18" charset="0"/>
              </a:rPr>
              <a:t>Jordan community health care is also affected by peoples lifestyle which makes them prone to lifestyle diseases for example cardia arrest, obesity and diabetes.</a:t>
            </a:r>
          </a:p>
          <a:p>
            <a:r>
              <a:rPr lang="en-US" sz="2400" dirty="0">
                <a:latin typeface="Times New Roman" panose="02020603050405020304" pitchFamily="18" charset="0"/>
                <a:cs typeface="Times New Roman" panose="02020603050405020304" pitchFamily="18" charset="0"/>
              </a:rPr>
              <a:t>Cosmopolitan nature of Jordan community has an impact in health care system all races face similar health problems</a:t>
            </a:r>
          </a:p>
        </p:txBody>
      </p:sp>
    </p:spTree>
    <p:extLst>
      <p:ext uri="{BB962C8B-B14F-4D97-AF65-F5344CB8AC3E}">
        <p14:creationId xmlns:p14="http://schemas.microsoft.com/office/powerpoint/2010/main" val="2859094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B5E741-0161-4ADA-AE28-4F182C9721A0}"/>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Synopsis of the windshield survey and environmental analysis findings</a:t>
            </a:r>
          </a:p>
        </p:txBody>
      </p:sp>
      <p:sp>
        <p:nvSpPr>
          <p:cNvPr id="3" name="Content Placeholder 2">
            <a:extLst>
              <a:ext uri="{FF2B5EF4-FFF2-40B4-BE49-F238E27FC236}">
                <a16:creationId xmlns:a16="http://schemas.microsoft.com/office/drawing/2014/main" xmlns="" id="{5EA6006B-F7B7-4061-81D2-39B92B657998}"/>
              </a:ext>
            </a:extLst>
          </p:cNvPr>
          <p:cNvSpPr>
            <a:spLocks noGrp="1"/>
          </p:cNvSpPr>
          <p:nvPr>
            <p:ph idx="1"/>
          </p:nvPr>
        </p:nvSpPr>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Jordan town is a community in urban center which provides the community with and opportunity for easy access to current technological equipment's.</a:t>
            </a:r>
          </a:p>
          <a:p>
            <a:r>
              <a:rPr lang="en-US" sz="2400" dirty="0">
                <a:latin typeface="Times New Roman" panose="02020603050405020304" pitchFamily="18" charset="0"/>
                <a:cs typeface="Times New Roman" panose="02020603050405020304" pitchFamily="18" charset="0"/>
              </a:rPr>
              <a:t>Additionally, presence of social places for example schools, churches and entertainment locations positively impacts the community.</a:t>
            </a:r>
          </a:p>
          <a:p>
            <a:r>
              <a:rPr lang="en-US" sz="2400" dirty="0">
                <a:latin typeface="Times New Roman" panose="02020603050405020304" pitchFamily="18" charset="0"/>
                <a:cs typeface="Times New Roman" panose="02020603050405020304" pitchFamily="18" charset="0"/>
              </a:rPr>
              <a:t>The social places can be effective in creation of public health awareness and immunization process.</a:t>
            </a:r>
          </a:p>
          <a:p>
            <a:r>
              <a:rPr lang="en-US" sz="2400" dirty="0">
                <a:latin typeface="Times New Roman" panose="02020603050405020304" pitchFamily="18" charset="0"/>
                <a:cs typeface="Times New Roman" panose="02020603050405020304" pitchFamily="18" charset="0"/>
              </a:rPr>
              <a:t>Opportunities for improvement in the community include presence of health workers who would implement the set policies</a:t>
            </a:r>
          </a:p>
          <a:p>
            <a:r>
              <a:rPr lang="en-US" sz="2400" dirty="0">
                <a:latin typeface="Times New Roman" panose="02020603050405020304" pitchFamily="18" charset="0"/>
                <a:cs typeface="Times New Roman" panose="02020603050405020304" pitchFamily="18" charset="0"/>
              </a:rPr>
              <a:t>Funding from federal government under heath care act provides a room for improvement of the health care policies</a:t>
            </a:r>
            <a:r>
              <a:rPr lang="en-US" dirty="0">
                <a:latin typeface="Times New Roman" panose="02020603050405020304" pitchFamily="18" charset="0"/>
                <a:cs typeface="Times New Roman" panose="02020603050405020304" pitchFamily="18" charset="0"/>
              </a:rPr>
              <a:t> (Chen et al 2018).</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0865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A15362-F81D-40BF-BEE0-9915842E11BD}"/>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Change proposal</a:t>
            </a:r>
          </a:p>
        </p:txBody>
      </p:sp>
      <p:sp>
        <p:nvSpPr>
          <p:cNvPr id="3" name="Content Placeholder 2">
            <a:extLst>
              <a:ext uri="{FF2B5EF4-FFF2-40B4-BE49-F238E27FC236}">
                <a16:creationId xmlns:a16="http://schemas.microsoft.com/office/drawing/2014/main" xmlns="" id="{B0FD4501-993B-4022-998C-FC6DCB77811D}"/>
              </a:ext>
            </a:extLst>
          </p:cNvPr>
          <p:cNvSpPr>
            <a:spLocks noGrp="1"/>
          </p:cNvSpPr>
          <p:nvPr>
            <p:ph sz="half" idx="1"/>
          </p:nvPr>
        </p:nvSpPr>
        <p:spPr/>
        <p:txBody>
          <a:bodyPr>
            <a:normAutofit fontScale="77500" lnSpcReduction="20000"/>
          </a:bodyPr>
          <a:lstStyle/>
          <a:p>
            <a:r>
              <a:rPr lang="en-US" sz="2400" dirty="0">
                <a:latin typeface="Times New Roman" panose="02020603050405020304" pitchFamily="18" charset="0"/>
                <a:cs typeface="Times New Roman" panose="02020603050405020304" pitchFamily="18" charset="0"/>
              </a:rPr>
              <a:t>use modern technology in health facility is one of the proposed changes in Jordan community</a:t>
            </a:r>
          </a:p>
          <a:p>
            <a:r>
              <a:rPr lang="en-US" sz="2400" dirty="0">
                <a:latin typeface="Times New Roman" panose="02020603050405020304" pitchFamily="18" charset="0"/>
                <a:cs typeface="Times New Roman" panose="02020603050405020304" pitchFamily="18" charset="0"/>
              </a:rPr>
              <a:t>To control spread of infectious diseases, immunization is an effective proposal for all students.</a:t>
            </a:r>
          </a:p>
          <a:p>
            <a:r>
              <a:rPr lang="en-US" sz="2400" dirty="0">
                <a:latin typeface="Times New Roman" panose="02020603050405020304" pitchFamily="18" charset="0"/>
                <a:cs typeface="Times New Roman" panose="02020603050405020304" pitchFamily="18" charset="0"/>
              </a:rPr>
              <a:t>Public education regarding health care is also an important health proposal.</a:t>
            </a:r>
          </a:p>
          <a:p>
            <a:r>
              <a:rPr lang="en-US" sz="2400" dirty="0">
                <a:latin typeface="Times New Roman" panose="02020603050405020304" pitchFamily="18" charset="0"/>
                <a:cs typeface="Times New Roman" panose="02020603050405020304" pitchFamily="18" charset="0"/>
              </a:rPr>
              <a:t>The health change proposals focuses on all races as well as all genders in Jordan town.</a:t>
            </a:r>
          </a:p>
          <a:p>
            <a:r>
              <a:rPr lang="en-US" sz="2400" dirty="0">
                <a:latin typeface="Times New Roman" panose="02020603050405020304" pitchFamily="18" charset="0"/>
                <a:cs typeface="Times New Roman" panose="02020603050405020304" pitchFamily="18" charset="0"/>
              </a:rPr>
              <a:t>Based on technology, mobile clinics, X-RAY machines and MRI are the most vital concepts proposed for St Francis health facility</a:t>
            </a:r>
          </a:p>
        </p:txBody>
      </p:sp>
      <p:pic>
        <p:nvPicPr>
          <p:cNvPr id="1026" name="Picture 2" descr="Mobile Clinic - United Global Initiative">
            <a:extLst>
              <a:ext uri="{FF2B5EF4-FFF2-40B4-BE49-F238E27FC236}">
                <a16:creationId xmlns:a16="http://schemas.microsoft.com/office/drawing/2014/main" xmlns="" id="{CAF77967-4179-4820-8732-F5370858641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690688"/>
            <a:ext cx="5181600" cy="4031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08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2A833-DB11-4EF5-9FA5-A63454EB923E}"/>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Change proposal</a:t>
            </a:r>
          </a:p>
        </p:txBody>
      </p:sp>
      <p:sp>
        <p:nvSpPr>
          <p:cNvPr id="3" name="Content Placeholder 2">
            <a:extLst>
              <a:ext uri="{FF2B5EF4-FFF2-40B4-BE49-F238E27FC236}">
                <a16:creationId xmlns:a16="http://schemas.microsoft.com/office/drawing/2014/main" xmlns="" id="{D8E75128-8777-43C4-B2A7-7FBA569196BC}"/>
              </a:ext>
            </a:extLst>
          </p:cNvPr>
          <p:cNvSpPr>
            <a:spLocks noGrp="1"/>
          </p:cNvSpPr>
          <p:nvPr>
            <p:ph idx="1"/>
          </p:nvPr>
        </p:nvSpPr>
        <p:spPr/>
        <p:txBody>
          <a:bodyPr>
            <a:normAutofit fontScale="92500" lnSpcReduction="20000"/>
          </a:bodyPr>
          <a:lstStyle/>
          <a:p>
            <a:r>
              <a:rPr lang="en-US" sz="2400" dirty="0">
                <a:latin typeface="Times New Roman" panose="02020603050405020304" pitchFamily="18" charset="0"/>
                <a:cs typeface="Times New Roman" panose="02020603050405020304" pitchFamily="18" charset="0"/>
              </a:rPr>
              <a:t>Through use of modern technology in Jordan health institution, it will help cut down treatment cost.</a:t>
            </a:r>
          </a:p>
          <a:p>
            <a:r>
              <a:rPr lang="en-US" sz="2400" dirty="0">
                <a:latin typeface="Times New Roman" panose="02020603050405020304" pitchFamily="18" charset="0"/>
                <a:cs typeface="Times New Roman" panose="02020603050405020304" pitchFamily="18" charset="0"/>
              </a:rPr>
              <a:t>Treatment cost will be reduced since patients do not have to be transported to other towns for treatment.</a:t>
            </a:r>
          </a:p>
          <a:p>
            <a:r>
              <a:rPr lang="en-US" sz="2400" dirty="0">
                <a:latin typeface="Times New Roman" panose="02020603050405020304" pitchFamily="18" charset="0"/>
                <a:cs typeface="Times New Roman" panose="02020603050405020304" pitchFamily="18" charset="0"/>
              </a:rPr>
              <a:t>The main aim of public education is to also help in cutting down treatment cost since some infections are as a result of lack of awareness.</a:t>
            </a:r>
          </a:p>
          <a:p>
            <a:r>
              <a:rPr lang="en-US" sz="2400" dirty="0">
                <a:latin typeface="Times New Roman" panose="02020603050405020304" pitchFamily="18" charset="0"/>
                <a:cs typeface="Times New Roman" panose="02020603050405020304" pitchFamily="18" charset="0"/>
              </a:rPr>
              <a:t>Public health being one of the major concerns of both local and federal government, it will be possible to achieve the outlined policies.</a:t>
            </a:r>
          </a:p>
          <a:p>
            <a:r>
              <a:rPr lang="en-US" sz="2400" dirty="0">
                <a:latin typeface="Times New Roman" panose="02020603050405020304" pitchFamily="18" charset="0"/>
                <a:cs typeface="Times New Roman" panose="02020603050405020304" pitchFamily="18" charset="0"/>
              </a:rPr>
              <a:t>Economic growth will be an indirect impact of formulation of proposed healthcare policies since less funds will be spend on health care policies.</a:t>
            </a:r>
          </a:p>
          <a:p>
            <a:pPr marL="0" indent="0">
              <a:buNone/>
            </a:pP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22656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F28B07-16D1-4008-8748-40182C27B592}"/>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Benefits of change to community and stakeholders</a:t>
            </a:r>
          </a:p>
        </p:txBody>
      </p:sp>
      <p:sp>
        <p:nvSpPr>
          <p:cNvPr id="3" name="Content Placeholder 2">
            <a:extLst>
              <a:ext uri="{FF2B5EF4-FFF2-40B4-BE49-F238E27FC236}">
                <a16:creationId xmlns:a16="http://schemas.microsoft.com/office/drawing/2014/main" xmlns="" id="{4207895E-9F18-401D-8390-AC4A2F8BAC59}"/>
              </a:ext>
            </a:extLst>
          </p:cNvPr>
          <p:cNvSpPr>
            <a:spLocks noGrp="1"/>
          </p:cNvSpPr>
          <p:nvPr>
            <p:ph sz="half" idx="1"/>
          </p:nvPr>
        </p:nvSpPr>
        <p:spPr/>
        <p:txBody>
          <a:bodyPr>
            <a:normAutofit fontScale="70000" lnSpcReduction="20000"/>
          </a:bodyPr>
          <a:lstStyle/>
          <a:p>
            <a:r>
              <a:rPr lang="en-US" sz="2400" dirty="0">
                <a:latin typeface="Times New Roman" panose="02020603050405020304" pitchFamily="18" charset="0"/>
                <a:cs typeface="Times New Roman" panose="02020603050405020304" pitchFamily="18" charset="0"/>
              </a:rPr>
              <a:t>Implementation of proposed health policies will reduced spread rate of infectious diseases.</a:t>
            </a:r>
          </a:p>
          <a:p>
            <a:r>
              <a:rPr lang="en-US" sz="2400" dirty="0">
                <a:latin typeface="Times New Roman" panose="02020603050405020304" pitchFamily="18" charset="0"/>
                <a:cs typeface="Times New Roman" panose="02020603050405020304" pitchFamily="18" charset="0"/>
              </a:rPr>
              <a:t>We cannot shy away from the fact that death rate will reduce in Jordan town as a result of decrease in infection rate.</a:t>
            </a:r>
          </a:p>
          <a:p>
            <a:r>
              <a:rPr lang="en-US" sz="2400" dirty="0">
                <a:latin typeface="Times New Roman" panose="02020603050405020304" pitchFamily="18" charset="0"/>
                <a:cs typeface="Times New Roman" panose="02020603050405020304" pitchFamily="18" charset="0"/>
              </a:rPr>
              <a:t>Due to use of modern technology in health facilities, the treatment process will be fast and reliable.</a:t>
            </a:r>
          </a:p>
          <a:p>
            <a:r>
              <a:rPr lang="en-US" sz="2400" dirty="0">
                <a:latin typeface="Times New Roman" panose="02020603050405020304" pitchFamily="18" charset="0"/>
                <a:cs typeface="Times New Roman" panose="02020603050405020304" pitchFamily="18" charset="0"/>
              </a:rPr>
              <a:t>Through immunization of students, the health of teachers will be enhanced (</a:t>
            </a:r>
            <a:r>
              <a:rPr lang="en-US" dirty="0">
                <a:latin typeface="Times New Roman" panose="02020603050405020304" pitchFamily="18" charset="0"/>
                <a:cs typeface="Times New Roman" panose="02020603050405020304" pitchFamily="18" charset="0"/>
              </a:rPr>
              <a:t>Ghandour et al 2017)</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People will take more caution in their hygiene level which will be as a result of public education.</a:t>
            </a:r>
          </a:p>
        </p:txBody>
      </p:sp>
      <p:pic>
        <p:nvPicPr>
          <p:cNvPr id="2050" name="Picture 2" descr="Careers in Public Health Education | New Career Options are Growing">
            <a:extLst>
              <a:ext uri="{FF2B5EF4-FFF2-40B4-BE49-F238E27FC236}">
                <a16:creationId xmlns:a16="http://schemas.microsoft.com/office/drawing/2014/main" xmlns="" id="{789307A7-6A61-460F-B4EB-538C0112B5B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594350" y="3259256"/>
            <a:ext cx="4700588" cy="175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887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44514D-2895-4191-B396-542F4315B10D}"/>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Challenges of health care proposal</a:t>
            </a:r>
          </a:p>
        </p:txBody>
      </p:sp>
      <p:sp>
        <p:nvSpPr>
          <p:cNvPr id="3" name="Content Placeholder 2">
            <a:extLst>
              <a:ext uri="{FF2B5EF4-FFF2-40B4-BE49-F238E27FC236}">
                <a16:creationId xmlns:a16="http://schemas.microsoft.com/office/drawing/2014/main" xmlns="" id="{33AEB0CA-05C7-4E48-AE5A-9DCD104D7B34}"/>
              </a:ext>
            </a:extLst>
          </p:cNvPr>
          <p:cNvSpPr>
            <a:spLocks noGrp="1"/>
          </p:cNvSpPr>
          <p:nvPr>
            <p:ph idx="1"/>
          </p:nvPr>
        </p:nvSpPr>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if the health proposals are not implemented in Jordan community, all stakeholders will face a major health crisis.</a:t>
            </a:r>
          </a:p>
          <a:p>
            <a:r>
              <a:rPr lang="en-US" sz="2400" dirty="0">
                <a:latin typeface="Times New Roman" panose="02020603050405020304" pitchFamily="18" charset="0"/>
                <a:cs typeface="Times New Roman" panose="02020603050405020304" pitchFamily="18" charset="0"/>
              </a:rPr>
              <a:t>There will be slow economic growth in Jordan town since a lot of funds will be used in the treatment processes. </a:t>
            </a:r>
          </a:p>
          <a:p>
            <a:r>
              <a:rPr lang="en-US" sz="2400" dirty="0">
                <a:latin typeface="Times New Roman" panose="02020603050405020304" pitchFamily="18" charset="0"/>
                <a:cs typeface="Times New Roman" panose="02020603050405020304" pitchFamily="18" charset="0"/>
              </a:rPr>
              <a:t>Death rate will increase as a result of lack of modern equipment's in the St Francis health facility</a:t>
            </a:r>
          </a:p>
          <a:p>
            <a:r>
              <a:rPr lang="en-US" sz="2400" dirty="0">
                <a:latin typeface="Times New Roman" panose="02020603050405020304" pitchFamily="18" charset="0"/>
                <a:cs typeface="Times New Roman" panose="02020603050405020304" pitchFamily="18" charset="0"/>
              </a:rPr>
              <a:t>There will be high spread rate of infectious diseases which could have been prevented through immunization</a:t>
            </a:r>
          </a:p>
          <a:p>
            <a:r>
              <a:rPr lang="en-US" sz="2400" dirty="0">
                <a:latin typeface="Times New Roman" panose="02020603050405020304" pitchFamily="18" charset="0"/>
                <a:cs typeface="Times New Roman" panose="02020603050405020304" pitchFamily="18" charset="0"/>
              </a:rPr>
              <a:t>There will be increase in social problems for example pollution due to lack of awareness of the general public.</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1088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28648F-7FCB-4934-A873-567505905F4D}"/>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Funding</a:t>
            </a:r>
          </a:p>
        </p:txBody>
      </p:sp>
      <p:sp>
        <p:nvSpPr>
          <p:cNvPr id="3" name="Content Placeholder 2">
            <a:extLst>
              <a:ext uri="{FF2B5EF4-FFF2-40B4-BE49-F238E27FC236}">
                <a16:creationId xmlns:a16="http://schemas.microsoft.com/office/drawing/2014/main" xmlns="" id="{20A00B84-F54B-4A84-ADD9-9CE61A85333C}"/>
              </a:ext>
            </a:extLst>
          </p:cNvPr>
          <p:cNvSpPr>
            <a:spLocks noGrp="1"/>
          </p:cNvSpPr>
          <p:nvPr>
            <p:ph idx="1"/>
          </p:nvPr>
        </p:nvSpPr>
        <p:spPr/>
        <p:txBody>
          <a:bodyPr>
            <a:normAutofit fontScale="85000" lnSpcReduction="10000"/>
          </a:bodyPr>
          <a:lstStyle/>
          <a:p>
            <a:r>
              <a:rPr lang="en-US" sz="2400" dirty="0">
                <a:latin typeface="Times New Roman" panose="02020603050405020304" pitchFamily="18" charset="0"/>
                <a:cs typeface="Times New Roman" panose="02020603050405020304" pitchFamily="18" charset="0"/>
              </a:rPr>
              <a:t>Proposed health care budget is about $2000000</a:t>
            </a:r>
          </a:p>
          <a:p>
            <a:r>
              <a:rPr lang="en-US" sz="2400" dirty="0">
                <a:latin typeface="Times New Roman" panose="02020603050405020304" pitchFamily="18" charset="0"/>
                <a:cs typeface="Times New Roman" panose="02020603050405020304" pitchFamily="18" charset="0"/>
              </a:rPr>
              <a:t>The federal government is the main financial source for effective implementation of outlined policies contributing 60% of the total amount.</a:t>
            </a:r>
          </a:p>
          <a:p>
            <a:r>
              <a:rPr lang="en-US" sz="2400" dirty="0">
                <a:latin typeface="Times New Roman" panose="02020603050405020304" pitchFamily="18" charset="0"/>
                <a:cs typeface="Times New Roman" panose="02020603050405020304" pitchFamily="18" charset="0"/>
              </a:rPr>
              <a:t>Other donors for example non governmental organizations are expected to contribute about 30% of the total amount.</a:t>
            </a:r>
          </a:p>
          <a:p>
            <a:r>
              <a:rPr lang="en-US" sz="2400" dirty="0">
                <a:latin typeface="Times New Roman" panose="02020603050405020304" pitchFamily="18" charset="0"/>
                <a:cs typeface="Times New Roman" panose="02020603050405020304" pitchFamily="18" charset="0"/>
              </a:rPr>
              <a:t>Since the project is for the benefit of Jordan town, the residents will contribute 10% of the total amount (</a:t>
            </a:r>
            <a:r>
              <a:rPr lang="en-US" dirty="0">
                <a:latin typeface="Times New Roman" panose="02020603050405020304" pitchFamily="18" charset="0"/>
                <a:cs typeface="Times New Roman" panose="02020603050405020304" pitchFamily="18" charset="0"/>
              </a:rPr>
              <a:t>Davis et al 2016)</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Contribution of the local residents is aimed at making them feel as part of the change.</a:t>
            </a:r>
          </a:p>
          <a:p>
            <a:r>
              <a:rPr lang="en-US" sz="2400" dirty="0">
                <a:latin typeface="Times New Roman" panose="02020603050405020304" pitchFamily="18" charset="0"/>
                <a:cs typeface="Times New Roman" panose="02020603050405020304" pitchFamily="18" charset="0"/>
              </a:rPr>
              <a:t>300000$ will be used in payment of workers, $500000 used un purchase of new hospital equipment's and $1500000 used in construction of the proposed healthcare facilities.</a:t>
            </a:r>
          </a:p>
          <a:p>
            <a:r>
              <a:rPr lang="en-US" sz="2400" dirty="0">
                <a:latin typeface="Times New Roman" panose="02020603050405020304" pitchFamily="18" charset="0"/>
                <a:cs typeface="Times New Roman" panose="02020603050405020304" pitchFamily="18" charset="0"/>
              </a:rPr>
              <a:t>The remaining $200000 will be used for emergency purposes.</a:t>
            </a:r>
          </a:p>
        </p:txBody>
      </p:sp>
    </p:spTree>
    <p:extLst>
      <p:ext uri="{BB962C8B-B14F-4D97-AF65-F5344CB8AC3E}">
        <p14:creationId xmlns:p14="http://schemas.microsoft.com/office/powerpoint/2010/main" val="51555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AAA81A-3666-4088-AA2E-9FAEF820BE5F}"/>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Community health implications</a:t>
            </a:r>
          </a:p>
        </p:txBody>
      </p:sp>
      <p:sp>
        <p:nvSpPr>
          <p:cNvPr id="3" name="Content Placeholder 2">
            <a:extLst>
              <a:ext uri="{FF2B5EF4-FFF2-40B4-BE49-F238E27FC236}">
                <a16:creationId xmlns:a16="http://schemas.microsoft.com/office/drawing/2014/main" xmlns="" id="{9FA92B8D-7F7F-482F-8D85-77207F416781}"/>
              </a:ext>
            </a:extLst>
          </p:cNvPr>
          <p:cNvSpPr>
            <a:spLocks noGrp="1"/>
          </p:cNvSpPr>
          <p:nvPr>
            <p:ph sz="half" idx="1"/>
          </p:nvPr>
        </p:nvSpPr>
        <p:spPr/>
        <p:txBody>
          <a:bodyPr>
            <a:normAutofit fontScale="85000" lnSpcReduction="10000"/>
          </a:bodyPr>
          <a:lstStyle/>
          <a:p>
            <a:r>
              <a:rPr lang="en-US" sz="2400" dirty="0">
                <a:latin typeface="Times New Roman" panose="02020603050405020304" pitchFamily="18" charset="0"/>
                <a:cs typeface="Times New Roman" panose="02020603050405020304" pitchFamily="18" charset="0"/>
              </a:rPr>
              <a:t>Promotion of good health among all residents of Jordan town.</a:t>
            </a:r>
          </a:p>
          <a:p>
            <a:r>
              <a:rPr lang="en-US" sz="2400" dirty="0">
                <a:latin typeface="Times New Roman" panose="02020603050405020304" pitchFamily="18" charset="0"/>
                <a:cs typeface="Times New Roman" panose="02020603050405020304" pitchFamily="18" charset="0"/>
              </a:rPr>
              <a:t>Reducing the death and infection rate through immunization.</a:t>
            </a:r>
          </a:p>
          <a:p>
            <a:r>
              <a:rPr lang="en-US" sz="2400" dirty="0">
                <a:latin typeface="Times New Roman" panose="02020603050405020304" pitchFamily="18" charset="0"/>
                <a:cs typeface="Times New Roman" panose="02020603050405020304" pitchFamily="18" charset="0"/>
              </a:rPr>
              <a:t>Economic growth due to proper investment of finances and not only in health care </a:t>
            </a:r>
            <a:r>
              <a:rPr lang="en-US" dirty="0">
                <a:latin typeface="Times New Roman" panose="02020603050405020304" pitchFamily="18" charset="0"/>
                <a:cs typeface="Times New Roman" panose="02020603050405020304" pitchFamily="18" charset="0"/>
              </a:rPr>
              <a:t>(Davis et al 2016).</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Reduction of social problems such as pollution as a result of public education</a:t>
            </a:r>
          </a:p>
          <a:p>
            <a:r>
              <a:rPr lang="en-US" sz="2400" dirty="0">
                <a:latin typeface="Times New Roman" panose="02020603050405020304" pitchFamily="18" charset="0"/>
                <a:cs typeface="Times New Roman" panose="02020603050405020304" pitchFamily="18" charset="0"/>
              </a:rPr>
              <a:t>Fast, easy and reliable access to health facilities through the use of mobile clinics.</a:t>
            </a:r>
          </a:p>
        </p:txBody>
      </p:sp>
      <p:pic>
        <p:nvPicPr>
          <p:cNvPr id="3074" name="Picture 2" descr="Benefits of Improved Health Care Communication Education and Training">
            <a:extLst>
              <a:ext uri="{FF2B5EF4-FFF2-40B4-BE49-F238E27FC236}">
                <a16:creationId xmlns:a16="http://schemas.microsoft.com/office/drawing/2014/main" xmlns="" id="{C54F2922-50D0-473C-8941-D872936FD17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6000" y="1690688"/>
            <a:ext cx="5048250" cy="463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214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F6F8C1-8C62-48D0-A4B3-9987EBDCA42F}"/>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5142D77C-3AC4-4E06-A58F-7B858ED818AF}"/>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Jordan town being an urban center, the first step in enhancing good health among the people is through public education.</a:t>
            </a:r>
          </a:p>
          <a:p>
            <a:r>
              <a:rPr lang="en-US" sz="2400" dirty="0">
                <a:latin typeface="Times New Roman" panose="02020603050405020304" pitchFamily="18" charset="0"/>
                <a:cs typeface="Times New Roman" panose="02020603050405020304" pitchFamily="18" charset="0"/>
              </a:rPr>
              <a:t>This aspect helps prevention of diseases which are mostly hygienic.</a:t>
            </a:r>
          </a:p>
          <a:p>
            <a:r>
              <a:rPr lang="en-US" sz="2400" dirty="0">
                <a:latin typeface="Times New Roman" panose="02020603050405020304" pitchFamily="18" charset="0"/>
                <a:cs typeface="Times New Roman" panose="02020603050405020304" pitchFamily="18" charset="0"/>
              </a:rPr>
              <a:t>Modern technology use in health institutions is a major step towards health care system.</a:t>
            </a:r>
          </a:p>
          <a:p>
            <a:r>
              <a:rPr lang="en-US" sz="2400" dirty="0">
                <a:latin typeface="Times New Roman" panose="02020603050405020304" pitchFamily="18" charset="0"/>
                <a:cs typeface="Times New Roman" panose="02020603050405020304" pitchFamily="18" charset="0"/>
              </a:rPr>
              <a:t>Cooperation of national and local government authorities will provide effective formulation of the proposed policies.</a:t>
            </a:r>
          </a:p>
          <a:p>
            <a:r>
              <a:rPr lang="en-US" sz="2400" dirty="0">
                <a:latin typeface="Times New Roman" panose="02020603050405020304" pitchFamily="18" charset="0"/>
                <a:cs typeface="Times New Roman" panose="02020603050405020304" pitchFamily="18" charset="0"/>
              </a:rPr>
              <a:t>I would like to thank all stake holders dedicated to ensure the proposed policies are formulated.</a:t>
            </a:r>
          </a:p>
        </p:txBody>
      </p:sp>
    </p:spTree>
    <p:extLst>
      <p:ext uri="{BB962C8B-B14F-4D97-AF65-F5344CB8AC3E}">
        <p14:creationId xmlns:p14="http://schemas.microsoft.com/office/powerpoint/2010/main" val="747782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D0632-0DB1-4EE4-AC04-4ED6865E4395}"/>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Questions</a:t>
            </a:r>
          </a:p>
        </p:txBody>
      </p:sp>
      <p:sp>
        <p:nvSpPr>
          <p:cNvPr id="3" name="Content Placeholder 2">
            <a:extLst>
              <a:ext uri="{FF2B5EF4-FFF2-40B4-BE49-F238E27FC236}">
                <a16:creationId xmlns:a16="http://schemas.microsoft.com/office/drawing/2014/main" xmlns="" id="{EEDB3EBD-7766-4876-B272-F8509A685A72}"/>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What should be added in my proposal to make it more effective?</a:t>
            </a:r>
          </a:p>
          <a:p>
            <a:r>
              <a:rPr lang="en-US" sz="2400" dirty="0">
                <a:latin typeface="Times New Roman" panose="02020603050405020304" pitchFamily="18" charset="0"/>
                <a:cs typeface="Times New Roman" panose="02020603050405020304" pitchFamily="18" charset="0"/>
              </a:rPr>
              <a:t>What adjustments can be included in the budget to make it more effective?</a:t>
            </a:r>
          </a:p>
          <a:p>
            <a:r>
              <a:rPr lang="en-US" sz="2400" dirty="0">
                <a:latin typeface="Times New Roman" panose="02020603050405020304" pitchFamily="18" charset="0"/>
                <a:cs typeface="Times New Roman" panose="02020603050405020304" pitchFamily="18" charset="0"/>
              </a:rPr>
              <a:t>What other key stakeholders can be effective and productive if included in the proposal?</a:t>
            </a:r>
          </a:p>
          <a:p>
            <a:r>
              <a:rPr lang="en-US" sz="2400" dirty="0">
                <a:latin typeface="Times New Roman" panose="02020603050405020304" pitchFamily="18" charset="0"/>
                <a:cs typeface="Times New Roman" panose="02020603050405020304" pitchFamily="18" charset="0"/>
              </a:rPr>
              <a:t>What is the appropriate time period for complete formulation of the proposals?</a:t>
            </a:r>
          </a:p>
          <a:p>
            <a:r>
              <a:rPr lang="en-US" sz="2400" dirty="0">
                <a:latin typeface="Times New Roman" panose="02020603050405020304" pitchFamily="18" charset="0"/>
                <a:cs typeface="Times New Roman" panose="02020603050405020304" pitchFamily="18" charset="0"/>
              </a:rPr>
              <a:t>What are some proposal that can be applied in other town as well to improve healthcare?</a:t>
            </a:r>
          </a:p>
        </p:txBody>
      </p:sp>
    </p:spTree>
    <p:extLst>
      <p:ext uri="{BB962C8B-B14F-4D97-AF65-F5344CB8AC3E}">
        <p14:creationId xmlns:p14="http://schemas.microsoft.com/office/powerpoint/2010/main" val="1516760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5967C2-5CBA-4823-B7B2-91220C0658B5}"/>
              </a:ext>
            </a:extLst>
          </p:cNvPr>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051AFC57-AD7C-44D9-BB4C-3B29AAA88BCD}"/>
              </a:ext>
            </a:extLst>
          </p:cNvPr>
          <p:cNvSpPr>
            <a:spLocks noGrp="1"/>
          </p:cNvSpPr>
          <p:nvPr>
            <p:ph idx="1"/>
          </p:nvPr>
        </p:nvSpPr>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Davis, M. V., Cornett, A., Mahanna, E., See, C., &amp; Randolph, G. (2016). Advancing quality improvement in public health departments through a statewide training program. </a:t>
            </a:r>
            <a:r>
              <a:rPr lang="en-US" sz="2400" i="1" dirty="0">
                <a:latin typeface="Times New Roman" panose="02020603050405020304" pitchFamily="18" charset="0"/>
                <a:cs typeface="Times New Roman" panose="02020603050405020304" pitchFamily="18" charset="0"/>
              </a:rPr>
              <a:t>Journal of Public Health Management and Practice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22</a:t>
            </a:r>
            <a:r>
              <a:rPr lang="en-US" sz="2400" dirty="0">
                <a:latin typeface="Times New Roman" panose="02020603050405020304" pitchFamily="18" charset="0"/>
                <a:cs typeface="Times New Roman" panose="02020603050405020304" pitchFamily="18" charset="0"/>
              </a:rPr>
              <a:t>(2), E21-E27.</a:t>
            </a:r>
          </a:p>
          <a:p>
            <a:r>
              <a:rPr lang="en-US" sz="2400" dirty="0">
                <a:latin typeface="Times New Roman" panose="02020603050405020304" pitchFamily="18" charset="0"/>
                <a:cs typeface="Times New Roman" panose="02020603050405020304" pitchFamily="18" charset="0"/>
              </a:rPr>
              <a:t>Chen, L. W., Gregg, A., &amp; Palm, D. (2018). Longitudinal evaluation of quality improvement and public health accreditation readiness in Nebraska local health departments, 2011-2016. </a:t>
            </a:r>
            <a:r>
              <a:rPr lang="en-US" sz="2400" i="1" dirty="0">
                <a:latin typeface="Times New Roman" panose="02020603050405020304" pitchFamily="18" charset="0"/>
                <a:cs typeface="Times New Roman" panose="02020603050405020304" pitchFamily="18" charset="0"/>
              </a:rPr>
              <a:t>Public Health Reports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133</a:t>
            </a:r>
            <a:r>
              <a:rPr lang="en-US" sz="2400" dirty="0">
                <a:latin typeface="Times New Roman" panose="02020603050405020304" pitchFamily="18" charset="0"/>
                <a:cs typeface="Times New Roman" panose="02020603050405020304" pitchFamily="18" charset="0"/>
              </a:rPr>
              <a:t>(3), 250-256.</a:t>
            </a:r>
          </a:p>
          <a:p>
            <a:r>
              <a:rPr lang="en-US" sz="2400" dirty="0">
                <a:latin typeface="Times New Roman" panose="02020603050405020304" pitchFamily="18" charset="0"/>
                <a:cs typeface="Times New Roman" panose="02020603050405020304" pitchFamily="18" charset="0"/>
              </a:rPr>
              <a:t>Ghandour, R. M., Flaherty, K., Hirai, A., Lee, V., Walker, D. K., &amp; Lu, M. C. (2017). Applying collaborative learning and quality improvement to public health: Lessons from the Collaborative Improvement and Innovation Network (CoIIN) to reduce infant mortality. </a:t>
            </a:r>
            <a:r>
              <a:rPr lang="en-US" sz="2400" i="1" dirty="0">
                <a:latin typeface="Times New Roman" panose="02020603050405020304" pitchFamily="18" charset="0"/>
                <a:cs typeface="Times New Roman" panose="02020603050405020304" pitchFamily="18" charset="0"/>
              </a:rPr>
              <a:t>Maternal and child health journal</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21</a:t>
            </a:r>
            <a:r>
              <a:rPr lang="en-US" sz="2400" dirty="0">
                <a:latin typeface="Times New Roman" panose="02020603050405020304" pitchFamily="18" charset="0"/>
                <a:cs typeface="Times New Roman" panose="02020603050405020304" pitchFamily="18" charset="0"/>
              </a:rPr>
              <a:t>(6), 1318-1326.</a:t>
            </a:r>
          </a:p>
        </p:txBody>
      </p:sp>
    </p:spTree>
    <p:extLst>
      <p:ext uri="{BB962C8B-B14F-4D97-AF65-F5344CB8AC3E}">
        <p14:creationId xmlns:p14="http://schemas.microsoft.com/office/powerpoint/2010/main" val="109721592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222</TotalTime>
  <Words>1924</Words>
  <Application>Microsoft Office PowerPoint</Application>
  <PresentationFormat>Widescreen</PresentationFormat>
  <Paragraphs>112</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 New Roman</vt:lpstr>
      <vt:lpstr>Trebuchet MS</vt:lpstr>
      <vt:lpstr>Berlin</vt:lpstr>
      <vt:lpstr>IMMUNIZATION AND TECHNOLOGICAL USE PROPOSAL IN JORDAN HEALTHCARE SYSTEM</vt:lpstr>
      <vt:lpstr>Introduction </vt:lpstr>
      <vt:lpstr>Social determinants affecting health in Jordan community</vt:lpstr>
      <vt:lpstr>Synopsis of the windshield survey and environmental analysis findings</vt:lpstr>
      <vt:lpstr>Change proposal</vt:lpstr>
      <vt:lpstr>Change proposal</vt:lpstr>
      <vt:lpstr>Benefits of change to community and stakeholders</vt:lpstr>
      <vt:lpstr>Challenges of health care proposal</vt:lpstr>
      <vt:lpstr>Funding</vt:lpstr>
      <vt:lpstr>Community health implications</vt:lpstr>
      <vt:lpstr>Conclusion</vt:lpstr>
      <vt:lpstr>Questions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IMMUNIZATION AND TECHNOLOGICAL USE PROPOSAL IN JORDAN HEALTHCARE SYSTEM</dc:title>
  <dc:creator>ADMIN</dc:creator>
  <cp:lastModifiedBy>user</cp:lastModifiedBy>
  <cp:revision>19</cp:revision>
  <dcterms:created xsi:type="dcterms:W3CDTF">2020-06-26T11:10:18Z</dcterms:created>
  <dcterms:modified xsi:type="dcterms:W3CDTF">2020-06-26T21:10:05Z</dcterms:modified>
</cp:coreProperties>
</file>